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660"/>
  </p:normalViewPr>
  <p:slideViewPr>
    <p:cSldViewPr snapToGrid="0">
      <p:cViewPr varScale="1">
        <p:scale>
          <a:sx n="92" d="100"/>
          <a:sy n="92" d="100"/>
        </p:scale>
        <p:origin x="245"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9/29/2024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9/29/2024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9/29/2024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9/29/2024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9/29/2024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9/29/2024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9/29/2024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5FF0D-C678-A696-F99E-325127039411}"/>
              </a:ext>
            </a:extLst>
          </p:cNvPr>
          <p:cNvSpPr>
            <a:spLocks noGrp="1"/>
          </p:cNvSpPr>
          <p:nvPr>
            <p:ph type="ctrTitle"/>
          </p:nvPr>
        </p:nvSpPr>
        <p:spPr/>
        <p:txBody>
          <a:bodyPr>
            <a:normAutofit/>
          </a:bodyPr>
          <a:lstStyle/>
          <a:p>
            <a:r>
              <a:rPr lang="en-US" sz="5200" b="1" dirty="0"/>
              <a:t>SURPRISE HOUSE CASE STUDY </a:t>
            </a:r>
            <a:endParaRPr lang="en-IN" sz="5200" b="1" dirty="0"/>
          </a:p>
        </p:txBody>
      </p:sp>
      <p:sp>
        <p:nvSpPr>
          <p:cNvPr id="3" name="Subtitle 2">
            <a:extLst>
              <a:ext uri="{FF2B5EF4-FFF2-40B4-BE49-F238E27FC236}">
                <a16:creationId xmlns:a16="http://schemas.microsoft.com/office/drawing/2014/main" id="{1D7EF3B7-F4E2-1B60-0115-89B043FEA5B2}"/>
              </a:ext>
            </a:extLst>
          </p:cNvPr>
          <p:cNvSpPr>
            <a:spLocks noGrp="1"/>
          </p:cNvSpPr>
          <p:nvPr>
            <p:ph type="subTitle" idx="1"/>
          </p:nvPr>
        </p:nvSpPr>
        <p:spPr>
          <a:xfrm>
            <a:off x="2105024" y="3509963"/>
            <a:ext cx="8791575" cy="1655762"/>
          </a:xfrm>
        </p:spPr>
        <p:txBody>
          <a:bodyPr/>
          <a:lstStyle/>
          <a:p>
            <a:r>
              <a:rPr lang="en-US" b="1" dirty="0"/>
              <a:t>Likith Goshike</a:t>
            </a:r>
          </a:p>
          <a:p>
            <a:r>
              <a:rPr lang="en-US" b="1" dirty="0"/>
              <a:t>Data science intern</a:t>
            </a:r>
          </a:p>
          <a:p>
            <a:r>
              <a:rPr lang="en-US" b="1" dirty="0" err="1"/>
              <a:t>coincent</a:t>
            </a:r>
            <a:endParaRPr lang="en-IN" b="1" dirty="0"/>
          </a:p>
        </p:txBody>
      </p:sp>
    </p:spTree>
    <p:extLst>
      <p:ext uri="{BB962C8B-B14F-4D97-AF65-F5344CB8AC3E}">
        <p14:creationId xmlns:p14="http://schemas.microsoft.com/office/powerpoint/2010/main" val="1881853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5FF0D-C678-A696-F99E-325127039411}"/>
              </a:ext>
            </a:extLst>
          </p:cNvPr>
          <p:cNvSpPr>
            <a:spLocks noGrp="1"/>
          </p:cNvSpPr>
          <p:nvPr>
            <p:ph type="ctrTitle"/>
          </p:nvPr>
        </p:nvSpPr>
        <p:spPr>
          <a:xfrm>
            <a:off x="2366281" y="-1193800"/>
            <a:ext cx="8791575" cy="2387600"/>
          </a:xfrm>
        </p:spPr>
        <p:txBody>
          <a:bodyPr/>
          <a:lstStyle/>
          <a:p>
            <a:r>
              <a:rPr lang="en-US" b="1" dirty="0"/>
              <a:t>CODE</a:t>
            </a:r>
            <a:endParaRPr lang="en-IN" b="1" dirty="0"/>
          </a:p>
        </p:txBody>
      </p:sp>
      <p:pic>
        <p:nvPicPr>
          <p:cNvPr id="5" name="Picture 4">
            <a:extLst>
              <a:ext uri="{FF2B5EF4-FFF2-40B4-BE49-F238E27FC236}">
                <a16:creationId xmlns:a16="http://schemas.microsoft.com/office/drawing/2014/main" id="{E77D9457-B19D-B1E6-D3EF-87DC3FC724E4}"/>
              </a:ext>
            </a:extLst>
          </p:cNvPr>
          <p:cNvPicPr>
            <a:picLocks noChangeAspect="1"/>
          </p:cNvPicPr>
          <p:nvPr/>
        </p:nvPicPr>
        <p:blipFill>
          <a:blip r:embed="rId2"/>
          <a:srcRect/>
          <a:stretch/>
        </p:blipFill>
        <p:spPr>
          <a:xfrm>
            <a:off x="2366282" y="1396537"/>
            <a:ext cx="8793016" cy="4946072"/>
          </a:xfrm>
          <a:prstGeom prst="rect">
            <a:avLst/>
          </a:prstGeom>
        </p:spPr>
      </p:pic>
    </p:spTree>
    <p:extLst>
      <p:ext uri="{BB962C8B-B14F-4D97-AF65-F5344CB8AC3E}">
        <p14:creationId xmlns:p14="http://schemas.microsoft.com/office/powerpoint/2010/main" val="120727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5FF0D-C678-A696-F99E-325127039411}"/>
              </a:ext>
            </a:extLst>
          </p:cNvPr>
          <p:cNvSpPr>
            <a:spLocks noGrp="1"/>
          </p:cNvSpPr>
          <p:nvPr>
            <p:ph type="ctrTitle"/>
          </p:nvPr>
        </p:nvSpPr>
        <p:spPr>
          <a:xfrm>
            <a:off x="2366281" y="-1193800"/>
            <a:ext cx="8791575" cy="2387600"/>
          </a:xfrm>
        </p:spPr>
        <p:txBody>
          <a:bodyPr/>
          <a:lstStyle/>
          <a:p>
            <a:r>
              <a:rPr lang="en-US" b="1" dirty="0"/>
              <a:t>CODE</a:t>
            </a:r>
            <a:endParaRPr lang="en-IN" b="1" dirty="0"/>
          </a:p>
        </p:txBody>
      </p:sp>
      <p:pic>
        <p:nvPicPr>
          <p:cNvPr id="5" name="Picture 4">
            <a:extLst>
              <a:ext uri="{FF2B5EF4-FFF2-40B4-BE49-F238E27FC236}">
                <a16:creationId xmlns:a16="http://schemas.microsoft.com/office/drawing/2014/main" id="{E77D9457-B19D-B1E6-D3EF-87DC3FC724E4}"/>
              </a:ext>
            </a:extLst>
          </p:cNvPr>
          <p:cNvPicPr>
            <a:picLocks noChangeAspect="1"/>
          </p:cNvPicPr>
          <p:nvPr/>
        </p:nvPicPr>
        <p:blipFill>
          <a:blip r:embed="rId2"/>
          <a:srcRect/>
          <a:stretch/>
        </p:blipFill>
        <p:spPr>
          <a:xfrm>
            <a:off x="2366282" y="1396537"/>
            <a:ext cx="8793016" cy="4946071"/>
          </a:xfrm>
          <a:prstGeom prst="rect">
            <a:avLst/>
          </a:prstGeom>
        </p:spPr>
      </p:pic>
    </p:spTree>
    <p:extLst>
      <p:ext uri="{BB962C8B-B14F-4D97-AF65-F5344CB8AC3E}">
        <p14:creationId xmlns:p14="http://schemas.microsoft.com/office/powerpoint/2010/main" val="2290755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5FF0D-C678-A696-F99E-325127039411}"/>
              </a:ext>
            </a:extLst>
          </p:cNvPr>
          <p:cNvSpPr>
            <a:spLocks noGrp="1"/>
          </p:cNvSpPr>
          <p:nvPr>
            <p:ph type="ctrTitle"/>
          </p:nvPr>
        </p:nvSpPr>
        <p:spPr>
          <a:xfrm>
            <a:off x="2366281" y="-1193800"/>
            <a:ext cx="8791575" cy="2387600"/>
          </a:xfrm>
        </p:spPr>
        <p:txBody>
          <a:bodyPr/>
          <a:lstStyle/>
          <a:p>
            <a:r>
              <a:rPr lang="en-US" b="1" dirty="0"/>
              <a:t>CODE</a:t>
            </a:r>
            <a:endParaRPr lang="en-IN" b="1" dirty="0"/>
          </a:p>
        </p:txBody>
      </p:sp>
      <p:pic>
        <p:nvPicPr>
          <p:cNvPr id="5" name="Picture 4">
            <a:extLst>
              <a:ext uri="{FF2B5EF4-FFF2-40B4-BE49-F238E27FC236}">
                <a16:creationId xmlns:a16="http://schemas.microsoft.com/office/drawing/2014/main" id="{E77D9457-B19D-B1E6-D3EF-87DC3FC724E4}"/>
              </a:ext>
            </a:extLst>
          </p:cNvPr>
          <p:cNvPicPr>
            <a:picLocks noChangeAspect="1"/>
          </p:cNvPicPr>
          <p:nvPr/>
        </p:nvPicPr>
        <p:blipFill>
          <a:blip r:embed="rId2"/>
          <a:srcRect/>
          <a:stretch/>
        </p:blipFill>
        <p:spPr>
          <a:xfrm>
            <a:off x="2366282" y="1396537"/>
            <a:ext cx="8793015" cy="4946071"/>
          </a:xfrm>
          <a:prstGeom prst="rect">
            <a:avLst/>
          </a:prstGeom>
        </p:spPr>
      </p:pic>
    </p:spTree>
    <p:extLst>
      <p:ext uri="{BB962C8B-B14F-4D97-AF65-F5344CB8AC3E}">
        <p14:creationId xmlns:p14="http://schemas.microsoft.com/office/powerpoint/2010/main" val="2814488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5FF0D-C678-A696-F99E-325127039411}"/>
              </a:ext>
            </a:extLst>
          </p:cNvPr>
          <p:cNvSpPr>
            <a:spLocks noGrp="1"/>
          </p:cNvSpPr>
          <p:nvPr>
            <p:ph type="ctrTitle"/>
          </p:nvPr>
        </p:nvSpPr>
        <p:spPr>
          <a:xfrm>
            <a:off x="2366281" y="-1193800"/>
            <a:ext cx="8791575" cy="2387600"/>
          </a:xfrm>
        </p:spPr>
        <p:txBody>
          <a:bodyPr/>
          <a:lstStyle/>
          <a:p>
            <a:r>
              <a:rPr lang="en-US" b="1" dirty="0"/>
              <a:t>CODE</a:t>
            </a:r>
            <a:endParaRPr lang="en-IN" b="1" dirty="0"/>
          </a:p>
        </p:txBody>
      </p:sp>
      <p:pic>
        <p:nvPicPr>
          <p:cNvPr id="5" name="Picture 4">
            <a:extLst>
              <a:ext uri="{FF2B5EF4-FFF2-40B4-BE49-F238E27FC236}">
                <a16:creationId xmlns:a16="http://schemas.microsoft.com/office/drawing/2014/main" id="{E77D9457-B19D-B1E6-D3EF-87DC3FC724E4}"/>
              </a:ext>
            </a:extLst>
          </p:cNvPr>
          <p:cNvPicPr>
            <a:picLocks noChangeAspect="1"/>
          </p:cNvPicPr>
          <p:nvPr/>
        </p:nvPicPr>
        <p:blipFill>
          <a:blip r:embed="rId2"/>
          <a:srcRect/>
          <a:stretch/>
        </p:blipFill>
        <p:spPr>
          <a:xfrm>
            <a:off x="2366282" y="1396537"/>
            <a:ext cx="8793015" cy="4946070"/>
          </a:xfrm>
          <a:prstGeom prst="rect">
            <a:avLst/>
          </a:prstGeom>
        </p:spPr>
      </p:pic>
    </p:spTree>
    <p:extLst>
      <p:ext uri="{BB962C8B-B14F-4D97-AF65-F5344CB8AC3E}">
        <p14:creationId xmlns:p14="http://schemas.microsoft.com/office/powerpoint/2010/main" val="3799747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5FF0D-C678-A696-F99E-325127039411}"/>
              </a:ext>
            </a:extLst>
          </p:cNvPr>
          <p:cNvSpPr>
            <a:spLocks noGrp="1"/>
          </p:cNvSpPr>
          <p:nvPr>
            <p:ph type="ctrTitle"/>
          </p:nvPr>
        </p:nvSpPr>
        <p:spPr>
          <a:xfrm>
            <a:off x="2366281" y="-1193800"/>
            <a:ext cx="8791575" cy="2387600"/>
          </a:xfrm>
        </p:spPr>
        <p:txBody>
          <a:bodyPr/>
          <a:lstStyle/>
          <a:p>
            <a:r>
              <a:rPr lang="en-US" b="1" dirty="0"/>
              <a:t>CODE</a:t>
            </a:r>
            <a:endParaRPr lang="en-IN" b="1" dirty="0"/>
          </a:p>
        </p:txBody>
      </p:sp>
      <p:pic>
        <p:nvPicPr>
          <p:cNvPr id="5" name="Picture 4">
            <a:extLst>
              <a:ext uri="{FF2B5EF4-FFF2-40B4-BE49-F238E27FC236}">
                <a16:creationId xmlns:a16="http://schemas.microsoft.com/office/drawing/2014/main" id="{E77D9457-B19D-B1E6-D3EF-87DC3FC724E4}"/>
              </a:ext>
            </a:extLst>
          </p:cNvPr>
          <p:cNvPicPr>
            <a:picLocks noChangeAspect="1"/>
          </p:cNvPicPr>
          <p:nvPr/>
        </p:nvPicPr>
        <p:blipFill>
          <a:blip r:embed="rId2"/>
          <a:srcRect/>
          <a:stretch/>
        </p:blipFill>
        <p:spPr>
          <a:xfrm>
            <a:off x="2366283" y="1396537"/>
            <a:ext cx="8793013" cy="4946070"/>
          </a:xfrm>
          <a:prstGeom prst="rect">
            <a:avLst/>
          </a:prstGeom>
        </p:spPr>
      </p:pic>
    </p:spTree>
    <p:extLst>
      <p:ext uri="{BB962C8B-B14F-4D97-AF65-F5344CB8AC3E}">
        <p14:creationId xmlns:p14="http://schemas.microsoft.com/office/powerpoint/2010/main" val="3962269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5FF0D-C678-A696-F99E-325127039411}"/>
              </a:ext>
            </a:extLst>
          </p:cNvPr>
          <p:cNvSpPr>
            <a:spLocks noGrp="1"/>
          </p:cNvSpPr>
          <p:nvPr>
            <p:ph type="ctrTitle"/>
          </p:nvPr>
        </p:nvSpPr>
        <p:spPr>
          <a:xfrm>
            <a:off x="2366281" y="-1193800"/>
            <a:ext cx="8791575" cy="2387600"/>
          </a:xfrm>
        </p:spPr>
        <p:txBody>
          <a:bodyPr/>
          <a:lstStyle/>
          <a:p>
            <a:r>
              <a:rPr lang="en-US" b="1" dirty="0"/>
              <a:t>CODE</a:t>
            </a:r>
            <a:endParaRPr lang="en-IN" b="1" dirty="0"/>
          </a:p>
        </p:txBody>
      </p:sp>
      <p:pic>
        <p:nvPicPr>
          <p:cNvPr id="5" name="Picture 4">
            <a:extLst>
              <a:ext uri="{FF2B5EF4-FFF2-40B4-BE49-F238E27FC236}">
                <a16:creationId xmlns:a16="http://schemas.microsoft.com/office/drawing/2014/main" id="{E77D9457-B19D-B1E6-D3EF-87DC3FC724E4}"/>
              </a:ext>
            </a:extLst>
          </p:cNvPr>
          <p:cNvPicPr>
            <a:picLocks noChangeAspect="1"/>
          </p:cNvPicPr>
          <p:nvPr/>
        </p:nvPicPr>
        <p:blipFill>
          <a:blip r:embed="rId2"/>
          <a:srcRect/>
          <a:stretch/>
        </p:blipFill>
        <p:spPr>
          <a:xfrm>
            <a:off x="2366283" y="1396537"/>
            <a:ext cx="8793013" cy="4946069"/>
          </a:xfrm>
          <a:prstGeom prst="rect">
            <a:avLst/>
          </a:prstGeom>
        </p:spPr>
      </p:pic>
    </p:spTree>
    <p:extLst>
      <p:ext uri="{BB962C8B-B14F-4D97-AF65-F5344CB8AC3E}">
        <p14:creationId xmlns:p14="http://schemas.microsoft.com/office/powerpoint/2010/main" val="1292577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5FF0D-C678-A696-F99E-325127039411}"/>
              </a:ext>
            </a:extLst>
          </p:cNvPr>
          <p:cNvSpPr>
            <a:spLocks noGrp="1"/>
          </p:cNvSpPr>
          <p:nvPr>
            <p:ph type="ctrTitle"/>
          </p:nvPr>
        </p:nvSpPr>
        <p:spPr>
          <a:xfrm>
            <a:off x="2366281" y="-1193800"/>
            <a:ext cx="8791575" cy="2387600"/>
          </a:xfrm>
        </p:spPr>
        <p:txBody>
          <a:bodyPr/>
          <a:lstStyle/>
          <a:p>
            <a:r>
              <a:rPr lang="en-US" b="1" dirty="0"/>
              <a:t>CODE</a:t>
            </a:r>
            <a:endParaRPr lang="en-IN" b="1" dirty="0"/>
          </a:p>
        </p:txBody>
      </p:sp>
      <p:pic>
        <p:nvPicPr>
          <p:cNvPr id="5" name="Picture 4">
            <a:extLst>
              <a:ext uri="{FF2B5EF4-FFF2-40B4-BE49-F238E27FC236}">
                <a16:creationId xmlns:a16="http://schemas.microsoft.com/office/drawing/2014/main" id="{E77D9457-B19D-B1E6-D3EF-87DC3FC724E4}"/>
              </a:ext>
            </a:extLst>
          </p:cNvPr>
          <p:cNvPicPr>
            <a:picLocks noChangeAspect="1"/>
          </p:cNvPicPr>
          <p:nvPr/>
        </p:nvPicPr>
        <p:blipFill>
          <a:blip r:embed="rId2"/>
          <a:srcRect/>
          <a:stretch/>
        </p:blipFill>
        <p:spPr>
          <a:xfrm>
            <a:off x="2366284" y="1396537"/>
            <a:ext cx="8793011" cy="4946069"/>
          </a:xfrm>
          <a:prstGeom prst="rect">
            <a:avLst/>
          </a:prstGeom>
        </p:spPr>
      </p:pic>
    </p:spTree>
    <p:extLst>
      <p:ext uri="{BB962C8B-B14F-4D97-AF65-F5344CB8AC3E}">
        <p14:creationId xmlns:p14="http://schemas.microsoft.com/office/powerpoint/2010/main" val="8852035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5FF0D-C678-A696-F99E-325127039411}"/>
              </a:ext>
            </a:extLst>
          </p:cNvPr>
          <p:cNvSpPr>
            <a:spLocks noGrp="1"/>
          </p:cNvSpPr>
          <p:nvPr>
            <p:ph type="ctrTitle"/>
          </p:nvPr>
        </p:nvSpPr>
        <p:spPr>
          <a:xfrm>
            <a:off x="2366281" y="-1193800"/>
            <a:ext cx="8791575" cy="2387600"/>
          </a:xfrm>
        </p:spPr>
        <p:txBody>
          <a:bodyPr/>
          <a:lstStyle/>
          <a:p>
            <a:r>
              <a:rPr lang="en-US" b="1" dirty="0"/>
              <a:t>CODE</a:t>
            </a:r>
            <a:endParaRPr lang="en-IN" b="1" dirty="0"/>
          </a:p>
        </p:txBody>
      </p:sp>
      <p:pic>
        <p:nvPicPr>
          <p:cNvPr id="5" name="Picture 4">
            <a:extLst>
              <a:ext uri="{FF2B5EF4-FFF2-40B4-BE49-F238E27FC236}">
                <a16:creationId xmlns:a16="http://schemas.microsoft.com/office/drawing/2014/main" id="{E77D9457-B19D-B1E6-D3EF-87DC3FC724E4}"/>
              </a:ext>
            </a:extLst>
          </p:cNvPr>
          <p:cNvPicPr>
            <a:picLocks noChangeAspect="1"/>
          </p:cNvPicPr>
          <p:nvPr/>
        </p:nvPicPr>
        <p:blipFill>
          <a:blip r:embed="rId2"/>
          <a:srcRect/>
          <a:stretch/>
        </p:blipFill>
        <p:spPr>
          <a:xfrm>
            <a:off x="2366284" y="1396537"/>
            <a:ext cx="8793011" cy="4946068"/>
          </a:xfrm>
          <a:prstGeom prst="rect">
            <a:avLst/>
          </a:prstGeom>
        </p:spPr>
      </p:pic>
    </p:spTree>
    <p:extLst>
      <p:ext uri="{BB962C8B-B14F-4D97-AF65-F5344CB8AC3E}">
        <p14:creationId xmlns:p14="http://schemas.microsoft.com/office/powerpoint/2010/main" val="1954513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5FF0D-C678-A696-F99E-325127039411}"/>
              </a:ext>
            </a:extLst>
          </p:cNvPr>
          <p:cNvSpPr>
            <a:spLocks noGrp="1"/>
          </p:cNvSpPr>
          <p:nvPr>
            <p:ph type="ctrTitle"/>
          </p:nvPr>
        </p:nvSpPr>
        <p:spPr>
          <a:xfrm>
            <a:off x="2366281" y="-1193800"/>
            <a:ext cx="8791575" cy="2387600"/>
          </a:xfrm>
        </p:spPr>
        <p:txBody>
          <a:bodyPr/>
          <a:lstStyle/>
          <a:p>
            <a:r>
              <a:rPr lang="en-US" b="1" dirty="0"/>
              <a:t>CODE</a:t>
            </a:r>
            <a:endParaRPr lang="en-IN" b="1" dirty="0"/>
          </a:p>
        </p:txBody>
      </p:sp>
      <p:pic>
        <p:nvPicPr>
          <p:cNvPr id="5" name="Picture 4">
            <a:extLst>
              <a:ext uri="{FF2B5EF4-FFF2-40B4-BE49-F238E27FC236}">
                <a16:creationId xmlns:a16="http://schemas.microsoft.com/office/drawing/2014/main" id="{E77D9457-B19D-B1E6-D3EF-87DC3FC724E4}"/>
              </a:ext>
            </a:extLst>
          </p:cNvPr>
          <p:cNvPicPr>
            <a:picLocks noChangeAspect="1"/>
          </p:cNvPicPr>
          <p:nvPr/>
        </p:nvPicPr>
        <p:blipFill>
          <a:blip r:embed="rId2"/>
          <a:srcRect/>
          <a:stretch/>
        </p:blipFill>
        <p:spPr>
          <a:xfrm>
            <a:off x="2366285" y="1396537"/>
            <a:ext cx="8793009" cy="4946068"/>
          </a:xfrm>
          <a:prstGeom prst="rect">
            <a:avLst/>
          </a:prstGeom>
        </p:spPr>
      </p:pic>
    </p:spTree>
    <p:extLst>
      <p:ext uri="{BB962C8B-B14F-4D97-AF65-F5344CB8AC3E}">
        <p14:creationId xmlns:p14="http://schemas.microsoft.com/office/powerpoint/2010/main" val="106833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5FF0D-C678-A696-F99E-325127039411}"/>
              </a:ext>
            </a:extLst>
          </p:cNvPr>
          <p:cNvSpPr>
            <a:spLocks noGrp="1"/>
          </p:cNvSpPr>
          <p:nvPr>
            <p:ph type="ctrTitle"/>
          </p:nvPr>
        </p:nvSpPr>
        <p:spPr>
          <a:xfrm>
            <a:off x="2366281" y="-1193800"/>
            <a:ext cx="8791575" cy="2387600"/>
          </a:xfrm>
        </p:spPr>
        <p:txBody>
          <a:bodyPr/>
          <a:lstStyle/>
          <a:p>
            <a:r>
              <a:rPr lang="en-US" b="1" dirty="0"/>
              <a:t>CODE</a:t>
            </a:r>
            <a:endParaRPr lang="en-IN" b="1" dirty="0"/>
          </a:p>
        </p:txBody>
      </p:sp>
      <p:pic>
        <p:nvPicPr>
          <p:cNvPr id="5" name="Picture 4">
            <a:extLst>
              <a:ext uri="{FF2B5EF4-FFF2-40B4-BE49-F238E27FC236}">
                <a16:creationId xmlns:a16="http://schemas.microsoft.com/office/drawing/2014/main" id="{E77D9457-B19D-B1E6-D3EF-87DC3FC724E4}"/>
              </a:ext>
            </a:extLst>
          </p:cNvPr>
          <p:cNvPicPr>
            <a:picLocks noChangeAspect="1"/>
          </p:cNvPicPr>
          <p:nvPr/>
        </p:nvPicPr>
        <p:blipFill>
          <a:blip r:embed="rId2"/>
          <a:srcRect/>
          <a:stretch/>
        </p:blipFill>
        <p:spPr>
          <a:xfrm>
            <a:off x="2366285" y="1396537"/>
            <a:ext cx="8793009" cy="4946067"/>
          </a:xfrm>
          <a:prstGeom prst="rect">
            <a:avLst/>
          </a:prstGeom>
        </p:spPr>
      </p:pic>
    </p:spTree>
    <p:extLst>
      <p:ext uri="{BB962C8B-B14F-4D97-AF65-F5344CB8AC3E}">
        <p14:creationId xmlns:p14="http://schemas.microsoft.com/office/powerpoint/2010/main" val="4190707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5FF0D-C678-A696-F99E-325127039411}"/>
              </a:ext>
            </a:extLst>
          </p:cNvPr>
          <p:cNvSpPr>
            <a:spLocks noGrp="1"/>
          </p:cNvSpPr>
          <p:nvPr>
            <p:ph type="ctrTitle"/>
          </p:nvPr>
        </p:nvSpPr>
        <p:spPr>
          <a:xfrm>
            <a:off x="2366281" y="-1193800"/>
            <a:ext cx="8791575" cy="2387600"/>
          </a:xfrm>
        </p:spPr>
        <p:txBody>
          <a:bodyPr/>
          <a:lstStyle/>
          <a:p>
            <a:r>
              <a:rPr lang="en-US" b="1" dirty="0"/>
              <a:t>ABSTRACT</a:t>
            </a:r>
            <a:endParaRPr lang="en-IN" b="1" dirty="0"/>
          </a:p>
        </p:txBody>
      </p:sp>
      <p:sp>
        <p:nvSpPr>
          <p:cNvPr id="3" name="Subtitle 2">
            <a:extLst>
              <a:ext uri="{FF2B5EF4-FFF2-40B4-BE49-F238E27FC236}">
                <a16:creationId xmlns:a16="http://schemas.microsoft.com/office/drawing/2014/main" id="{1D7EF3B7-F4E2-1B60-0115-89B043FEA5B2}"/>
              </a:ext>
            </a:extLst>
          </p:cNvPr>
          <p:cNvSpPr>
            <a:spLocks noGrp="1"/>
          </p:cNvSpPr>
          <p:nvPr>
            <p:ph type="subTitle" idx="1"/>
          </p:nvPr>
        </p:nvSpPr>
        <p:spPr>
          <a:xfrm>
            <a:off x="2366280" y="1354591"/>
            <a:ext cx="9210677" cy="5144179"/>
          </a:xfrm>
        </p:spPr>
        <p:txBody>
          <a:bodyPr>
            <a:noAutofit/>
          </a:bodyPr>
          <a:lstStyle/>
          <a:p>
            <a:r>
              <a:rPr lang="en-US" sz="1800" dirty="0">
                <a:solidFill>
                  <a:schemeClr val="tx1"/>
                </a:solidFill>
              </a:rPr>
              <a:t>The "Surprise Housing" case study examines a unique residential development project aimed at addressing the critical issue of affordable housing in rapidly growing urban areas. This case study delves into the innovative strategies employed in the design, funding, and implementation of the Surprise Housing initiative. By analyzing the project's integration of sustainable practices, community involvement, and public-private partnerships, the study provides insights into its success factors and challenges. Key elements include the adaptation of modular construction techniques, use of green technologies, and the establishment of a robust stakeholder engagement process. The findings highlight how such a comprehensive approach can serve as a model for similar initiatives, offering valuable lessons for policymakers, developers, and community leaders in their efforts to create sustainable and inclusive housing solutions. The case study also identifies areas for improvement and future research to enhance the effectiveness of affordable housing projects.</a:t>
            </a:r>
            <a:endParaRPr lang="en-IN" sz="1800" dirty="0">
              <a:solidFill>
                <a:schemeClr val="tx1"/>
              </a:solidFill>
            </a:endParaRPr>
          </a:p>
        </p:txBody>
      </p:sp>
    </p:spTree>
    <p:extLst>
      <p:ext uri="{BB962C8B-B14F-4D97-AF65-F5344CB8AC3E}">
        <p14:creationId xmlns:p14="http://schemas.microsoft.com/office/powerpoint/2010/main" val="14814111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5FF0D-C678-A696-F99E-325127039411}"/>
              </a:ext>
            </a:extLst>
          </p:cNvPr>
          <p:cNvSpPr>
            <a:spLocks noGrp="1"/>
          </p:cNvSpPr>
          <p:nvPr>
            <p:ph type="ctrTitle"/>
          </p:nvPr>
        </p:nvSpPr>
        <p:spPr>
          <a:xfrm>
            <a:off x="2366281" y="-1193800"/>
            <a:ext cx="8791575" cy="2387600"/>
          </a:xfrm>
        </p:spPr>
        <p:txBody>
          <a:bodyPr/>
          <a:lstStyle/>
          <a:p>
            <a:r>
              <a:rPr lang="en-US" b="1" dirty="0"/>
              <a:t>CODE</a:t>
            </a:r>
            <a:endParaRPr lang="en-IN" b="1" dirty="0"/>
          </a:p>
        </p:txBody>
      </p:sp>
      <p:pic>
        <p:nvPicPr>
          <p:cNvPr id="5" name="Picture 4">
            <a:extLst>
              <a:ext uri="{FF2B5EF4-FFF2-40B4-BE49-F238E27FC236}">
                <a16:creationId xmlns:a16="http://schemas.microsoft.com/office/drawing/2014/main" id="{E77D9457-B19D-B1E6-D3EF-87DC3FC724E4}"/>
              </a:ext>
            </a:extLst>
          </p:cNvPr>
          <p:cNvPicPr>
            <a:picLocks noChangeAspect="1"/>
          </p:cNvPicPr>
          <p:nvPr/>
        </p:nvPicPr>
        <p:blipFill>
          <a:blip r:embed="rId2"/>
          <a:srcRect/>
          <a:stretch/>
        </p:blipFill>
        <p:spPr>
          <a:xfrm>
            <a:off x="2366285" y="1396537"/>
            <a:ext cx="8793008" cy="4946067"/>
          </a:xfrm>
          <a:prstGeom prst="rect">
            <a:avLst/>
          </a:prstGeom>
        </p:spPr>
      </p:pic>
    </p:spTree>
    <p:extLst>
      <p:ext uri="{BB962C8B-B14F-4D97-AF65-F5344CB8AC3E}">
        <p14:creationId xmlns:p14="http://schemas.microsoft.com/office/powerpoint/2010/main" val="19575726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5FF0D-C678-A696-F99E-325127039411}"/>
              </a:ext>
            </a:extLst>
          </p:cNvPr>
          <p:cNvSpPr>
            <a:spLocks noGrp="1"/>
          </p:cNvSpPr>
          <p:nvPr>
            <p:ph type="ctrTitle"/>
          </p:nvPr>
        </p:nvSpPr>
        <p:spPr>
          <a:xfrm>
            <a:off x="2366281" y="-1193800"/>
            <a:ext cx="8791575" cy="2387600"/>
          </a:xfrm>
        </p:spPr>
        <p:txBody>
          <a:bodyPr/>
          <a:lstStyle/>
          <a:p>
            <a:r>
              <a:rPr lang="en-US" b="1" dirty="0"/>
              <a:t>CODE</a:t>
            </a:r>
            <a:endParaRPr lang="en-IN" b="1" dirty="0"/>
          </a:p>
        </p:txBody>
      </p:sp>
      <p:pic>
        <p:nvPicPr>
          <p:cNvPr id="5" name="Picture 4">
            <a:extLst>
              <a:ext uri="{FF2B5EF4-FFF2-40B4-BE49-F238E27FC236}">
                <a16:creationId xmlns:a16="http://schemas.microsoft.com/office/drawing/2014/main" id="{E77D9457-B19D-B1E6-D3EF-87DC3FC724E4}"/>
              </a:ext>
            </a:extLst>
          </p:cNvPr>
          <p:cNvPicPr>
            <a:picLocks noChangeAspect="1"/>
          </p:cNvPicPr>
          <p:nvPr/>
        </p:nvPicPr>
        <p:blipFill>
          <a:blip r:embed="rId2"/>
          <a:srcRect/>
          <a:stretch/>
        </p:blipFill>
        <p:spPr>
          <a:xfrm>
            <a:off x="2366285" y="1396537"/>
            <a:ext cx="8793008" cy="4946067"/>
          </a:xfrm>
          <a:prstGeom prst="rect">
            <a:avLst/>
          </a:prstGeom>
        </p:spPr>
      </p:pic>
    </p:spTree>
    <p:extLst>
      <p:ext uri="{BB962C8B-B14F-4D97-AF65-F5344CB8AC3E}">
        <p14:creationId xmlns:p14="http://schemas.microsoft.com/office/powerpoint/2010/main" val="602347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5FF0D-C678-A696-F99E-325127039411}"/>
              </a:ext>
            </a:extLst>
          </p:cNvPr>
          <p:cNvSpPr>
            <a:spLocks noGrp="1"/>
          </p:cNvSpPr>
          <p:nvPr>
            <p:ph type="ctrTitle"/>
          </p:nvPr>
        </p:nvSpPr>
        <p:spPr>
          <a:xfrm>
            <a:off x="2366281" y="-1193800"/>
            <a:ext cx="8791575" cy="2387600"/>
          </a:xfrm>
        </p:spPr>
        <p:txBody>
          <a:bodyPr/>
          <a:lstStyle/>
          <a:p>
            <a:r>
              <a:rPr lang="en-US" b="1" dirty="0"/>
              <a:t>CODE</a:t>
            </a:r>
            <a:endParaRPr lang="en-IN" b="1" dirty="0"/>
          </a:p>
        </p:txBody>
      </p:sp>
      <p:pic>
        <p:nvPicPr>
          <p:cNvPr id="5" name="Picture 4">
            <a:extLst>
              <a:ext uri="{FF2B5EF4-FFF2-40B4-BE49-F238E27FC236}">
                <a16:creationId xmlns:a16="http://schemas.microsoft.com/office/drawing/2014/main" id="{E77D9457-B19D-B1E6-D3EF-87DC3FC724E4}"/>
              </a:ext>
            </a:extLst>
          </p:cNvPr>
          <p:cNvPicPr>
            <a:picLocks noChangeAspect="1"/>
          </p:cNvPicPr>
          <p:nvPr/>
        </p:nvPicPr>
        <p:blipFill>
          <a:blip r:embed="rId2"/>
          <a:srcRect/>
          <a:stretch/>
        </p:blipFill>
        <p:spPr>
          <a:xfrm>
            <a:off x="2366285" y="1396537"/>
            <a:ext cx="8793008" cy="4946067"/>
          </a:xfrm>
          <a:prstGeom prst="rect">
            <a:avLst/>
          </a:prstGeom>
        </p:spPr>
      </p:pic>
    </p:spTree>
    <p:extLst>
      <p:ext uri="{BB962C8B-B14F-4D97-AF65-F5344CB8AC3E}">
        <p14:creationId xmlns:p14="http://schemas.microsoft.com/office/powerpoint/2010/main" val="15115217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5FF0D-C678-A696-F99E-325127039411}"/>
              </a:ext>
            </a:extLst>
          </p:cNvPr>
          <p:cNvSpPr>
            <a:spLocks noGrp="1"/>
          </p:cNvSpPr>
          <p:nvPr>
            <p:ph type="ctrTitle"/>
          </p:nvPr>
        </p:nvSpPr>
        <p:spPr>
          <a:xfrm>
            <a:off x="2366281" y="-1193800"/>
            <a:ext cx="8791575" cy="2387600"/>
          </a:xfrm>
        </p:spPr>
        <p:txBody>
          <a:bodyPr/>
          <a:lstStyle/>
          <a:p>
            <a:r>
              <a:rPr lang="en-US" b="1" dirty="0"/>
              <a:t>CODE</a:t>
            </a:r>
            <a:endParaRPr lang="en-IN" b="1" dirty="0"/>
          </a:p>
        </p:txBody>
      </p:sp>
      <p:pic>
        <p:nvPicPr>
          <p:cNvPr id="5" name="Picture 4">
            <a:extLst>
              <a:ext uri="{FF2B5EF4-FFF2-40B4-BE49-F238E27FC236}">
                <a16:creationId xmlns:a16="http://schemas.microsoft.com/office/drawing/2014/main" id="{E77D9457-B19D-B1E6-D3EF-87DC3FC724E4}"/>
              </a:ext>
            </a:extLst>
          </p:cNvPr>
          <p:cNvPicPr>
            <a:picLocks noChangeAspect="1"/>
          </p:cNvPicPr>
          <p:nvPr/>
        </p:nvPicPr>
        <p:blipFill>
          <a:blip r:embed="rId2"/>
          <a:srcRect/>
          <a:stretch/>
        </p:blipFill>
        <p:spPr>
          <a:xfrm>
            <a:off x="2366285" y="1396537"/>
            <a:ext cx="8793008" cy="4946067"/>
          </a:xfrm>
          <a:prstGeom prst="rect">
            <a:avLst/>
          </a:prstGeom>
        </p:spPr>
      </p:pic>
    </p:spTree>
    <p:extLst>
      <p:ext uri="{BB962C8B-B14F-4D97-AF65-F5344CB8AC3E}">
        <p14:creationId xmlns:p14="http://schemas.microsoft.com/office/powerpoint/2010/main" val="15639310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5FF0D-C678-A696-F99E-325127039411}"/>
              </a:ext>
            </a:extLst>
          </p:cNvPr>
          <p:cNvSpPr>
            <a:spLocks noGrp="1"/>
          </p:cNvSpPr>
          <p:nvPr>
            <p:ph type="ctrTitle"/>
          </p:nvPr>
        </p:nvSpPr>
        <p:spPr>
          <a:xfrm>
            <a:off x="2366281" y="-1193800"/>
            <a:ext cx="8791575" cy="2387600"/>
          </a:xfrm>
        </p:spPr>
        <p:txBody>
          <a:bodyPr/>
          <a:lstStyle/>
          <a:p>
            <a:r>
              <a:rPr lang="en-US" b="1" dirty="0"/>
              <a:t>CODE</a:t>
            </a:r>
            <a:endParaRPr lang="en-IN" b="1" dirty="0"/>
          </a:p>
        </p:txBody>
      </p:sp>
      <p:pic>
        <p:nvPicPr>
          <p:cNvPr id="5" name="Picture 4">
            <a:extLst>
              <a:ext uri="{FF2B5EF4-FFF2-40B4-BE49-F238E27FC236}">
                <a16:creationId xmlns:a16="http://schemas.microsoft.com/office/drawing/2014/main" id="{E77D9457-B19D-B1E6-D3EF-87DC3FC724E4}"/>
              </a:ext>
            </a:extLst>
          </p:cNvPr>
          <p:cNvPicPr>
            <a:picLocks noChangeAspect="1"/>
          </p:cNvPicPr>
          <p:nvPr/>
        </p:nvPicPr>
        <p:blipFill>
          <a:blip r:embed="rId2"/>
          <a:srcRect/>
          <a:stretch/>
        </p:blipFill>
        <p:spPr>
          <a:xfrm>
            <a:off x="2366285" y="1396537"/>
            <a:ext cx="8793008" cy="4946067"/>
          </a:xfrm>
          <a:prstGeom prst="rect">
            <a:avLst/>
          </a:prstGeom>
        </p:spPr>
      </p:pic>
    </p:spTree>
    <p:extLst>
      <p:ext uri="{BB962C8B-B14F-4D97-AF65-F5344CB8AC3E}">
        <p14:creationId xmlns:p14="http://schemas.microsoft.com/office/powerpoint/2010/main" val="1789424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5FF0D-C678-A696-F99E-325127039411}"/>
              </a:ext>
            </a:extLst>
          </p:cNvPr>
          <p:cNvSpPr>
            <a:spLocks noGrp="1"/>
          </p:cNvSpPr>
          <p:nvPr>
            <p:ph type="ctrTitle"/>
          </p:nvPr>
        </p:nvSpPr>
        <p:spPr>
          <a:xfrm>
            <a:off x="2366281" y="-1193800"/>
            <a:ext cx="8791575" cy="2387600"/>
          </a:xfrm>
        </p:spPr>
        <p:txBody>
          <a:bodyPr/>
          <a:lstStyle/>
          <a:p>
            <a:r>
              <a:rPr lang="en-US" b="1" dirty="0"/>
              <a:t>CODE</a:t>
            </a:r>
            <a:endParaRPr lang="en-IN" b="1" dirty="0"/>
          </a:p>
        </p:txBody>
      </p:sp>
      <p:pic>
        <p:nvPicPr>
          <p:cNvPr id="5" name="Picture 4">
            <a:extLst>
              <a:ext uri="{FF2B5EF4-FFF2-40B4-BE49-F238E27FC236}">
                <a16:creationId xmlns:a16="http://schemas.microsoft.com/office/drawing/2014/main" id="{E77D9457-B19D-B1E6-D3EF-87DC3FC724E4}"/>
              </a:ext>
            </a:extLst>
          </p:cNvPr>
          <p:cNvPicPr>
            <a:picLocks noChangeAspect="1"/>
          </p:cNvPicPr>
          <p:nvPr/>
        </p:nvPicPr>
        <p:blipFill>
          <a:blip r:embed="rId2"/>
          <a:srcRect/>
          <a:stretch/>
        </p:blipFill>
        <p:spPr>
          <a:xfrm>
            <a:off x="2366285" y="1396537"/>
            <a:ext cx="8793008" cy="4946067"/>
          </a:xfrm>
          <a:prstGeom prst="rect">
            <a:avLst/>
          </a:prstGeom>
        </p:spPr>
      </p:pic>
    </p:spTree>
    <p:extLst>
      <p:ext uri="{BB962C8B-B14F-4D97-AF65-F5344CB8AC3E}">
        <p14:creationId xmlns:p14="http://schemas.microsoft.com/office/powerpoint/2010/main" val="3817549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5FF0D-C678-A696-F99E-325127039411}"/>
              </a:ext>
            </a:extLst>
          </p:cNvPr>
          <p:cNvSpPr>
            <a:spLocks noGrp="1"/>
          </p:cNvSpPr>
          <p:nvPr>
            <p:ph type="ctrTitle"/>
          </p:nvPr>
        </p:nvSpPr>
        <p:spPr>
          <a:xfrm>
            <a:off x="2366281" y="-1193800"/>
            <a:ext cx="8791575" cy="2387600"/>
          </a:xfrm>
        </p:spPr>
        <p:txBody>
          <a:bodyPr/>
          <a:lstStyle/>
          <a:p>
            <a:r>
              <a:rPr lang="en-US" b="1" dirty="0"/>
              <a:t>CODE</a:t>
            </a:r>
            <a:endParaRPr lang="en-IN" b="1" dirty="0"/>
          </a:p>
        </p:txBody>
      </p:sp>
      <p:pic>
        <p:nvPicPr>
          <p:cNvPr id="5" name="Picture 4">
            <a:extLst>
              <a:ext uri="{FF2B5EF4-FFF2-40B4-BE49-F238E27FC236}">
                <a16:creationId xmlns:a16="http://schemas.microsoft.com/office/drawing/2014/main" id="{E77D9457-B19D-B1E6-D3EF-87DC3FC724E4}"/>
              </a:ext>
            </a:extLst>
          </p:cNvPr>
          <p:cNvPicPr>
            <a:picLocks noChangeAspect="1"/>
          </p:cNvPicPr>
          <p:nvPr/>
        </p:nvPicPr>
        <p:blipFill>
          <a:blip r:embed="rId2"/>
          <a:srcRect/>
          <a:stretch/>
        </p:blipFill>
        <p:spPr>
          <a:xfrm>
            <a:off x="2366285" y="1396537"/>
            <a:ext cx="8793008" cy="4946067"/>
          </a:xfrm>
          <a:prstGeom prst="rect">
            <a:avLst/>
          </a:prstGeom>
        </p:spPr>
      </p:pic>
    </p:spTree>
    <p:extLst>
      <p:ext uri="{BB962C8B-B14F-4D97-AF65-F5344CB8AC3E}">
        <p14:creationId xmlns:p14="http://schemas.microsoft.com/office/powerpoint/2010/main" val="35852155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5FF0D-C678-A696-F99E-325127039411}"/>
              </a:ext>
            </a:extLst>
          </p:cNvPr>
          <p:cNvSpPr>
            <a:spLocks noGrp="1"/>
          </p:cNvSpPr>
          <p:nvPr>
            <p:ph type="ctrTitle"/>
          </p:nvPr>
        </p:nvSpPr>
        <p:spPr>
          <a:xfrm>
            <a:off x="2366281" y="-1193800"/>
            <a:ext cx="8791575" cy="2387600"/>
          </a:xfrm>
        </p:spPr>
        <p:txBody>
          <a:bodyPr/>
          <a:lstStyle/>
          <a:p>
            <a:r>
              <a:rPr lang="en-US" b="1" dirty="0"/>
              <a:t>CODE</a:t>
            </a:r>
            <a:endParaRPr lang="en-IN" b="1" dirty="0"/>
          </a:p>
        </p:txBody>
      </p:sp>
      <p:pic>
        <p:nvPicPr>
          <p:cNvPr id="5" name="Picture 4">
            <a:extLst>
              <a:ext uri="{FF2B5EF4-FFF2-40B4-BE49-F238E27FC236}">
                <a16:creationId xmlns:a16="http://schemas.microsoft.com/office/drawing/2014/main" id="{E77D9457-B19D-B1E6-D3EF-87DC3FC724E4}"/>
              </a:ext>
            </a:extLst>
          </p:cNvPr>
          <p:cNvPicPr>
            <a:picLocks noChangeAspect="1"/>
          </p:cNvPicPr>
          <p:nvPr/>
        </p:nvPicPr>
        <p:blipFill>
          <a:blip r:embed="rId2"/>
          <a:srcRect/>
          <a:stretch/>
        </p:blipFill>
        <p:spPr>
          <a:xfrm>
            <a:off x="2366285" y="1396537"/>
            <a:ext cx="8793008" cy="4946067"/>
          </a:xfrm>
          <a:prstGeom prst="rect">
            <a:avLst/>
          </a:prstGeom>
        </p:spPr>
      </p:pic>
    </p:spTree>
    <p:extLst>
      <p:ext uri="{BB962C8B-B14F-4D97-AF65-F5344CB8AC3E}">
        <p14:creationId xmlns:p14="http://schemas.microsoft.com/office/powerpoint/2010/main" val="37939753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5FF0D-C678-A696-F99E-325127039411}"/>
              </a:ext>
            </a:extLst>
          </p:cNvPr>
          <p:cNvSpPr>
            <a:spLocks noGrp="1"/>
          </p:cNvSpPr>
          <p:nvPr>
            <p:ph type="ctrTitle"/>
          </p:nvPr>
        </p:nvSpPr>
        <p:spPr>
          <a:xfrm>
            <a:off x="2366281" y="-1193800"/>
            <a:ext cx="8791575" cy="2387600"/>
          </a:xfrm>
        </p:spPr>
        <p:txBody>
          <a:bodyPr/>
          <a:lstStyle/>
          <a:p>
            <a:r>
              <a:rPr lang="en-US" b="1" dirty="0"/>
              <a:t>CODE</a:t>
            </a:r>
            <a:endParaRPr lang="en-IN" b="1" dirty="0"/>
          </a:p>
        </p:txBody>
      </p:sp>
      <p:pic>
        <p:nvPicPr>
          <p:cNvPr id="5" name="Picture 4">
            <a:extLst>
              <a:ext uri="{FF2B5EF4-FFF2-40B4-BE49-F238E27FC236}">
                <a16:creationId xmlns:a16="http://schemas.microsoft.com/office/drawing/2014/main" id="{E77D9457-B19D-B1E6-D3EF-87DC3FC724E4}"/>
              </a:ext>
            </a:extLst>
          </p:cNvPr>
          <p:cNvPicPr>
            <a:picLocks noChangeAspect="1"/>
          </p:cNvPicPr>
          <p:nvPr/>
        </p:nvPicPr>
        <p:blipFill>
          <a:blip r:embed="rId2"/>
          <a:srcRect/>
          <a:stretch/>
        </p:blipFill>
        <p:spPr>
          <a:xfrm>
            <a:off x="2366285" y="1396537"/>
            <a:ext cx="8793008" cy="4946067"/>
          </a:xfrm>
          <a:prstGeom prst="rect">
            <a:avLst/>
          </a:prstGeom>
        </p:spPr>
      </p:pic>
    </p:spTree>
    <p:extLst>
      <p:ext uri="{BB962C8B-B14F-4D97-AF65-F5344CB8AC3E}">
        <p14:creationId xmlns:p14="http://schemas.microsoft.com/office/powerpoint/2010/main" val="4075010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5FF0D-C678-A696-F99E-325127039411}"/>
              </a:ext>
            </a:extLst>
          </p:cNvPr>
          <p:cNvSpPr>
            <a:spLocks noGrp="1"/>
          </p:cNvSpPr>
          <p:nvPr>
            <p:ph type="ctrTitle"/>
          </p:nvPr>
        </p:nvSpPr>
        <p:spPr>
          <a:xfrm>
            <a:off x="2366281" y="-1193800"/>
            <a:ext cx="8791575" cy="2387600"/>
          </a:xfrm>
        </p:spPr>
        <p:txBody>
          <a:bodyPr/>
          <a:lstStyle/>
          <a:p>
            <a:r>
              <a:rPr lang="en-US" b="1" dirty="0"/>
              <a:t>CODE</a:t>
            </a:r>
            <a:endParaRPr lang="en-IN" b="1" dirty="0"/>
          </a:p>
        </p:txBody>
      </p:sp>
      <p:pic>
        <p:nvPicPr>
          <p:cNvPr id="5" name="Picture 4">
            <a:extLst>
              <a:ext uri="{FF2B5EF4-FFF2-40B4-BE49-F238E27FC236}">
                <a16:creationId xmlns:a16="http://schemas.microsoft.com/office/drawing/2014/main" id="{E77D9457-B19D-B1E6-D3EF-87DC3FC724E4}"/>
              </a:ext>
            </a:extLst>
          </p:cNvPr>
          <p:cNvPicPr>
            <a:picLocks noChangeAspect="1"/>
          </p:cNvPicPr>
          <p:nvPr/>
        </p:nvPicPr>
        <p:blipFill>
          <a:blip r:embed="rId2"/>
          <a:srcRect/>
          <a:stretch/>
        </p:blipFill>
        <p:spPr>
          <a:xfrm>
            <a:off x="2366285" y="1396537"/>
            <a:ext cx="8793008" cy="4946067"/>
          </a:xfrm>
          <a:prstGeom prst="rect">
            <a:avLst/>
          </a:prstGeom>
        </p:spPr>
      </p:pic>
    </p:spTree>
    <p:extLst>
      <p:ext uri="{BB962C8B-B14F-4D97-AF65-F5344CB8AC3E}">
        <p14:creationId xmlns:p14="http://schemas.microsoft.com/office/powerpoint/2010/main" val="3840347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5FF0D-C678-A696-F99E-325127039411}"/>
              </a:ext>
            </a:extLst>
          </p:cNvPr>
          <p:cNvSpPr>
            <a:spLocks noGrp="1"/>
          </p:cNvSpPr>
          <p:nvPr>
            <p:ph type="ctrTitle"/>
          </p:nvPr>
        </p:nvSpPr>
        <p:spPr>
          <a:xfrm>
            <a:off x="2366281" y="-1193800"/>
            <a:ext cx="8791575" cy="2387600"/>
          </a:xfrm>
        </p:spPr>
        <p:txBody>
          <a:bodyPr/>
          <a:lstStyle/>
          <a:p>
            <a:r>
              <a:rPr lang="en-US" b="1" dirty="0" err="1"/>
              <a:t>HOUSing</a:t>
            </a:r>
            <a:r>
              <a:rPr lang="en-US" b="1" dirty="0"/>
              <a:t> case study</a:t>
            </a:r>
            <a:endParaRPr lang="en-IN" b="1" dirty="0"/>
          </a:p>
        </p:txBody>
      </p:sp>
      <p:pic>
        <p:nvPicPr>
          <p:cNvPr id="5" name="Picture 4">
            <a:extLst>
              <a:ext uri="{FF2B5EF4-FFF2-40B4-BE49-F238E27FC236}">
                <a16:creationId xmlns:a16="http://schemas.microsoft.com/office/drawing/2014/main" id="{3060048C-BB3C-6E88-7801-54CDF8F43771}"/>
              </a:ext>
            </a:extLst>
          </p:cNvPr>
          <p:cNvPicPr>
            <a:picLocks noChangeAspect="1"/>
          </p:cNvPicPr>
          <p:nvPr/>
        </p:nvPicPr>
        <p:blipFill>
          <a:blip r:embed="rId2"/>
          <a:stretch>
            <a:fillRect/>
          </a:stretch>
        </p:blipFill>
        <p:spPr>
          <a:xfrm>
            <a:off x="2736715" y="1587500"/>
            <a:ext cx="6718569" cy="4408714"/>
          </a:xfrm>
          <a:prstGeom prst="rect">
            <a:avLst/>
          </a:prstGeom>
        </p:spPr>
      </p:pic>
    </p:spTree>
    <p:extLst>
      <p:ext uri="{BB962C8B-B14F-4D97-AF65-F5344CB8AC3E}">
        <p14:creationId xmlns:p14="http://schemas.microsoft.com/office/powerpoint/2010/main" val="1545843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5FF0D-C678-A696-F99E-325127039411}"/>
              </a:ext>
            </a:extLst>
          </p:cNvPr>
          <p:cNvSpPr>
            <a:spLocks noGrp="1"/>
          </p:cNvSpPr>
          <p:nvPr>
            <p:ph type="ctrTitle"/>
          </p:nvPr>
        </p:nvSpPr>
        <p:spPr>
          <a:xfrm>
            <a:off x="2366281" y="-1193800"/>
            <a:ext cx="8791575" cy="2387600"/>
          </a:xfrm>
        </p:spPr>
        <p:txBody>
          <a:bodyPr/>
          <a:lstStyle/>
          <a:p>
            <a:r>
              <a:rPr lang="en-US" b="1" dirty="0"/>
              <a:t>CODE</a:t>
            </a:r>
            <a:endParaRPr lang="en-IN" b="1" dirty="0"/>
          </a:p>
        </p:txBody>
      </p:sp>
      <p:pic>
        <p:nvPicPr>
          <p:cNvPr id="5" name="Picture 4">
            <a:extLst>
              <a:ext uri="{FF2B5EF4-FFF2-40B4-BE49-F238E27FC236}">
                <a16:creationId xmlns:a16="http://schemas.microsoft.com/office/drawing/2014/main" id="{E77D9457-B19D-B1E6-D3EF-87DC3FC724E4}"/>
              </a:ext>
            </a:extLst>
          </p:cNvPr>
          <p:cNvPicPr>
            <a:picLocks noChangeAspect="1"/>
          </p:cNvPicPr>
          <p:nvPr/>
        </p:nvPicPr>
        <p:blipFill>
          <a:blip r:embed="rId2"/>
          <a:srcRect/>
          <a:stretch/>
        </p:blipFill>
        <p:spPr>
          <a:xfrm>
            <a:off x="2366285" y="1396537"/>
            <a:ext cx="8793008" cy="4946067"/>
          </a:xfrm>
          <a:prstGeom prst="rect">
            <a:avLst/>
          </a:prstGeom>
        </p:spPr>
      </p:pic>
    </p:spTree>
    <p:extLst>
      <p:ext uri="{BB962C8B-B14F-4D97-AF65-F5344CB8AC3E}">
        <p14:creationId xmlns:p14="http://schemas.microsoft.com/office/powerpoint/2010/main" val="880219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5FF0D-C678-A696-F99E-325127039411}"/>
              </a:ext>
            </a:extLst>
          </p:cNvPr>
          <p:cNvSpPr>
            <a:spLocks noGrp="1"/>
          </p:cNvSpPr>
          <p:nvPr>
            <p:ph type="ctrTitle"/>
          </p:nvPr>
        </p:nvSpPr>
        <p:spPr>
          <a:xfrm>
            <a:off x="2366281" y="-1193800"/>
            <a:ext cx="8791575" cy="2387600"/>
          </a:xfrm>
        </p:spPr>
        <p:txBody>
          <a:bodyPr/>
          <a:lstStyle/>
          <a:p>
            <a:r>
              <a:rPr lang="en-US" b="1" dirty="0"/>
              <a:t>CODE</a:t>
            </a:r>
            <a:endParaRPr lang="en-IN" b="1" dirty="0"/>
          </a:p>
        </p:txBody>
      </p:sp>
      <p:pic>
        <p:nvPicPr>
          <p:cNvPr id="5" name="Picture 4">
            <a:extLst>
              <a:ext uri="{FF2B5EF4-FFF2-40B4-BE49-F238E27FC236}">
                <a16:creationId xmlns:a16="http://schemas.microsoft.com/office/drawing/2014/main" id="{E77D9457-B19D-B1E6-D3EF-87DC3FC724E4}"/>
              </a:ext>
            </a:extLst>
          </p:cNvPr>
          <p:cNvPicPr>
            <a:picLocks noChangeAspect="1"/>
          </p:cNvPicPr>
          <p:nvPr/>
        </p:nvPicPr>
        <p:blipFill>
          <a:blip r:embed="rId2"/>
          <a:srcRect/>
          <a:stretch/>
        </p:blipFill>
        <p:spPr>
          <a:xfrm>
            <a:off x="2366285" y="1396537"/>
            <a:ext cx="8793008" cy="4946067"/>
          </a:xfrm>
          <a:prstGeom prst="rect">
            <a:avLst/>
          </a:prstGeom>
        </p:spPr>
      </p:pic>
    </p:spTree>
    <p:extLst>
      <p:ext uri="{BB962C8B-B14F-4D97-AF65-F5344CB8AC3E}">
        <p14:creationId xmlns:p14="http://schemas.microsoft.com/office/powerpoint/2010/main" val="8791831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5FF0D-C678-A696-F99E-325127039411}"/>
              </a:ext>
            </a:extLst>
          </p:cNvPr>
          <p:cNvSpPr>
            <a:spLocks noGrp="1"/>
          </p:cNvSpPr>
          <p:nvPr>
            <p:ph type="ctrTitle"/>
          </p:nvPr>
        </p:nvSpPr>
        <p:spPr>
          <a:xfrm>
            <a:off x="2366281" y="-1193800"/>
            <a:ext cx="8791575" cy="2387600"/>
          </a:xfrm>
        </p:spPr>
        <p:txBody>
          <a:bodyPr/>
          <a:lstStyle/>
          <a:p>
            <a:r>
              <a:rPr lang="en-US" b="1" dirty="0" err="1"/>
              <a:t>COnclusion</a:t>
            </a:r>
            <a:endParaRPr lang="en-IN" b="1" dirty="0"/>
          </a:p>
        </p:txBody>
      </p:sp>
      <p:sp>
        <p:nvSpPr>
          <p:cNvPr id="3" name="TextBox 2">
            <a:extLst>
              <a:ext uri="{FF2B5EF4-FFF2-40B4-BE49-F238E27FC236}">
                <a16:creationId xmlns:a16="http://schemas.microsoft.com/office/drawing/2014/main" id="{2FD9C954-CD42-2209-2DB9-924A7F11AABE}"/>
              </a:ext>
            </a:extLst>
          </p:cNvPr>
          <p:cNvSpPr txBox="1"/>
          <p:nvPr/>
        </p:nvSpPr>
        <p:spPr>
          <a:xfrm>
            <a:off x="2305089" y="1314174"/>
            <a:ext cx="9573798" cy="5078313"/>
          </a:xfrm>
          <a:prstGeom prst="rect">
            <a:avLst/>
          </a:prstGeom>
          <a:noFill/>
        </p:spPr>
        <p:txBody>
          <a:bodyPr wrap="square" rtlCol="0">
            <a:spAutoFit/>
          </a:bodyPr>
          <a:lstStyle/>
          <a:p>
            <a:r>
              <a:rPr lang="en-US" dirty="0"/>
              <a:t>The application of machine learning in the "surprise house" case study demonstrates its powerful potential in transforming traditional real estate decision-making processes. By leveraging predictive models, we were able to generate insights about house pricing, customer preferences, and potential surprises in market trends that would be difficult to discern through conventional methods.</a:t>
            </a:r>
          </a:p>
          <a:p>
            <a:r>
              <a:rPr lang="en-US" dirty="0"/>
              <a:t>Machine learning algorithms such as regression, clustering, and decision trees allowed for detailed analysis of various factors like location, house features, market conditions, and even potential hidden risks, which buyers or sellers might otherwise overlook. The model’s ability to predict the most desirable features and anticipate unexpected cost fluctuations provided stakeholders with a competitive advantage.</a:t>
            </a:r>
          </a:p>
          <a:p>
            <a:r>
              <a:rPr lang="en-US" dirty="0"/>
              <a:t>Despite the advantages, some challenges were noted, such as the model’s reliance on high-quality data. Inconsistent or incomplete datasets limited the accuracy of the predictions. Moreover, the interpretability of certain machine learning models posed a challenge for real estate professionals who might not be familiar with advanced technical concepts.</a:t>
            </a:r>
          </a:p>
          <a:p>
            <a:r>
              <a:rPr lang="en-US" dirty="0"/>
              <a:t>In future iterations, incorporating more robust data preprocessing techniques and exploring explainable AI approaches could make machine learning applications more accessible and effective in this context. Overall, this case study highlights the immense potential of machine learning in transforming how we approach and understand the complexities of the housing market.</a:t>
            </a:r>
          </a:p>
          <a:p>
            <a:endParaRPr lang="en-IN" dirty="0"/>
          </a:p>
        </p:txBody>
      </p:sp>
    </p:spTree>
    <p:extLst>
      <p:ext uri="{BB962C8B-B14F-4D97-AF65-F5344CB8AC3E}">
        <p14:creationId xmlns:p14="http://schemas.microsoft.com/office/powerpoint/2010/main" val="3045857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5FF0D-C678-A696-F99E-325127039411}"/>
              </a:ext>
            </a:extLst>
          </p:cNvPr>
          <p:cNvSpPr>
            <a:spLocks noGrp="1"/>
          </p:cNvSpPr>
          <p:nvPr>
            <p:ph type="ctrTitle"/>
          </p:nvPr>
        </p:nvSpPr>
        <p:spPr>
          <a:xfrm>
            <a:off x="2366281" y="-1193800"/>
            <a:ext cx="8791575" cy="2387600"/>
          </a:xfrm>
        </p:spPr>
        <p:txBody>
          <a:bodyPr/>
          <a:lstStyle/>
          <a:p>
            <a:r>
              <a:rPr lang="en-US" b="1" dirty="0" err="1"/>
              <a:t>OBJECtive</a:t>
            </a:r>
            <a:endParaRPr lang="en-IN" b="1" dirty="0"/>
          </a:p>
        </p:txBody>
      </p:sp>
      <p:sp>
        <p:nvSpPr>
          <p:cNvPr id="3" name="Subtitle 2">
            <a:extLst>
              <a:ext uri="{FF2B5EF4-FFF2-40B4-BE49-F238E27FC236}">
                <a16:creationId xmlns:a16="http://schemas.microsoft.com/office/drawing/2014/main" id="{1D7EF3B7-F4E2-1B60-0115-89B043FEA5B2}"/>
              </a:ext>
            </a:extLst>
          </p:cNvPr>
          <p:cNvSpPr>
            <a:spLocks noGrp="1"/>
          </p:cNvSpPr>
          <p:nvPr>
            <p:ph type="subTitle" idx="1"/>
          </p:nvPr>
        </p:nvSpPr>
        <p:spPr>
          <a:xfrm>
            <a:off x="2366281" y="1566862"/>
            <a:ext cx="9210677" cy="5144179"/>
          </a:xfrm>
        </p:spPr>
        <p:txBody>
          <a:bodyPr>
            <a:noAutofit/>
          </a:bodyPr>
          <a:lstStyle/>
          <a:p>
            <a:pPr marL="285750" indent="-285750">
              <a:buFont typeface="Arial" panose="020B0604020202020204" pitchFamily="34" charset="0"/>
              <a:buChar char="•"/>
            </a:pPr>
            <a:r>
              <a:rPr lang="en-US" sz="1600" b="1" dirty="0">
                <a:solidFill>
                  <a:schemeClr val="tx1"/>
                </a:solidFill>
              </a:rPr>
              <a:t>Determine the Influence of Key Variables: </a:t>
            </a:r>
            <a:r>
              <a:rPr lang="en-US" sz="1600" dirty="0">
                <a:solidFill>
                  <a:schemeClr val="tx1"/>
                </a:solidFill>
              </a:rPr>
              <a:t>Assess how different independent variables—such as construction costs, design features, and stakeholder engagement—affect dependent variables such as affordability, resident satisfaction, and sustainability.</a:t>
            </a:r>
          </a:p>
          <a:p>
            <a:pPr marL="285750" indent="-285750">
              <a:buFont typeface="Arial" panose="020B0604020202020204" pitchFamily="34" charset="0"/>
              <a:buChar char="•"/>
            </a:pPr>
            <a:r>
              <a:rPr lang="en-US" sz="1600" b="1" dirty="0">
                <a:solidFill>
                  <a:schemeClr val="tx1"/>
                </a:solidFill>
              </a:rPr>
              <a:t>Identify Significant Predictors:</a:t>
            </a:r>
            <a:r>
              <a:rPr lang="en-US" sz="1600" dirty="0">
                <a:solidFill>
                  <a:schemeClr val="tx1"/>
                </a:solidFill>
              </a:rPr>
              <a:t> Identify which factors are statistically significant predictors of project success metrics, including affordability and resident satisfaction, and quantify their effects.</a:t>
            </a:r>
          </a:p>
          <a:p>
            <a:pPr marL="285750" indent="-285750">
              <a:buFont typeface="Arial" panose="020B0604020202020204" pitchFamily="34" charset="0"/>
              <a:buChar char="•"/>
            </a:pPr>
            <a:r>
              <a:rPr lang="en-US" sz="1600" b="1" dirty="0">
                <a:solidFill>
                  <a:schemeClr val="tx1"/>
                </a:solidFill>
              </a:rPr>
              <a:t>Analyze Relationships between Variables</a:t>
            </a:r>
            <a:r>
              <a:rPr lang="en-US" sz="1600" dirty="0">
                <a:solidFill>
                  <a:schemeClr val="tx1"/>
                </a:solidFill>
              </a:rPr>
              <a:t>: Explore the relationships between independent variables and project outcomes to understand how they interact and contribute to overall project effectiveness.</a:t>
            </a:r>
          </a:p>
          <a:p>
            <a:pPr marL="285750" indent="-285750">
              <a:buFont typeface="Arial" panose="020B0604020202020204" pitchFamily="34" charset="0"/>
              <a:buChar char="•"/>
            </a:pPr>
            <a:r>
              <a:rPr lang="en-US" sz="1600" b="1" dirty="0">
                <a:solidFill>
                  <a:schemeClr val="tx1"/>
                </a:solidFill>
              </a:rPr>
              <a:t>Evaluate Model Fit and Robustness</a:t>
            </a:r>
            <a:r>
              <a:rPr lang="en-US" sz="1600" dirty="0">
                <a:solidFill>
                  <a:schemeClr val="tx1"/>
                </a:solidFill>
              </a:rPr>
              <a:t>: Assess the goodness-of-fit of the regression models to ensure they accurately represent the relationships between variables and provide reliable results.</a:t>
            </a:r>
            <a:endParaRPr lang="en-IN" sz="1800" dirty="0">
              <a:solidFill>
                <a:schemeClr val="tx1"/>
              </a:solidFill>
            </a:endParaRPr>
          </a:p>
        </p:txBody>
      </p:sp>
    </p:spTree>
    <p:extLst>
      <p:ext uri="{BB962C8B-B14F-4D97-AF65-F5344CB8AC3E}">
        <p14:creationId xmlns:p14="http://schemas.microsoft.com/office/powerpoint/2010/main" val="424858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5FF0D-C678-A696-F99E-325127039411}"/>
              </a:ext>
            </a:extLst>
          </p:cNvPr>
          <p:cNvSpPr>
            <a:spLocks noGrp="1"/>
          </p:cNvSpPr>
          <p:nvPr>
            <p:ph type="ctrTitle"/>
          </p:nvPr>
        </p:nvSpPr>
        <p:spPr>
          <a:xfrm>
            <a:off x="2366281" y="-1193800"/>
            <a:ext cx="8791575" cy="2387600"/>
          </a:xfrm>
        </p:spPr>
        <p:txBody>
          <a:bodyPr/>
          <a:lstStyle/>
          <a:p>
            <a:r>
              <a:rPr lang="en-US" b="1" dirty="0" err="1"/>
              <a:t>OBJECtive</a:t>
            </a:r>
            <a:endParaRPr lang="en-IN" b="1" dirty="0"/>
          </a:p>
        </p:txBody>
      </p:sp>
      <p:pic>
        <p:nvPicPr>
          <p:cNvPr id="7" name="Picture 6">
            <a:extLst>
              <a:ext uri="{FF2B5EF4-FFF2-40B4-BE49-F238E27FC236}">
                <a16:creationId xmlns:a16="http://schemas.microsoft.com/office/drawing/2014/main" id="{8B1CE6F6-AEFF-5C71-9218-A9B3B2118322}"/>
              </a:ext>
            </a:extLst>
          </p:cNvPr>
          <p:cNvPicPr>
            <a:picLocks noChangeAspect="1"/>
          </p:cNvPicPr>
          <p:nvPr/>
        </p:nvPicPr>
        <p:blipFill>
          <a:blip r:embed="rId2"/>
          <a:stretch>
            <a:fillRect/>
          </a:stretch>
        </p:blipFill>
        <p:spPr>
          <a:xfrm>
            <a:off x="2366281" y="1580828"/>
            <a:ext cx="8078327" cy="4610743"/>
          </a:xfrm>
          <a:prstGeom prst="rect">
            <a:avLst/>
          </a:prstGeom>
        </p:spPr>
      </p:pic>
    </p:spTree>
    <p:extLst>
      <p:ext uri="{BB962C8B-B14F-4D97-AF65-F5344CB8AC3E}">
        <p14:creationId xmlns:p14="http://schemas.microsoft.com/office/powerpoint/2010/main" val="4250668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5FF0D-C678-A696-F99E-325127039411}"/>
              </a:ext>
            </a:extLst>
          </p:cNvPr>
          <p:cNvSpPr>
            <a:spLocks noGrp="1"/>
          </p:cNvSpPr>
          <p:nvPr>
            <p:ph type="ctrTitle"/>
          </p:nvPr>
        </p:nvSpPr>
        <p:spPr>
          <a:xfrm>
            <a:off x="2366281" y="-1193800"/>
            <a:ext cx="8791575" cy="2387600"/>
          </a:xfrm>
        </p:spPr>
        <p:txBody>
          <a:bodyPr/>
          <a:lstStyle/>
          <a:p>
            <a:r>
              <a:rPr lang="en-US" b="1" dirty="0"/>
              <a:t>methodology</a:t>
            </a:r>
            <a:endParaRPr lang="en-IN" b="1" dirty="0"/>
          </a:p>
        </p:txBody>
      </p:sp>
      <p:pic>
        <p:nvPicPr>
          <p:cNvPr id="7" name="Picture 6">
            <a:extLst>
              <a:ext uri="{FF2B5EF4-FFF2-40B4-BE49-F238E27FC236}">
                <a16:creationId xmlns:a16="http://schemas.microsoft.com/office/drawing/2014/main" id="{8B1CE6F6-AEFF-5C71-9218-A9B3B2118322}"/>
              </a:ext>
            </a:extLst>
          </p:cNvPr>
          <p:cNvPicPr>
            <a:picLocks noChangeAspect="1"/>
          </p:cNvPicPr>
          <p:nvPr/>
        </p:nvPicPr>
        <p:blipFill>
          <a:blip r:embed="rId2"/>
          <a:srcRect/>
          <a:stretch/>
        </p:blipFill>
        <p:spPr>
          <a:xfrm>
            <a:off x="2366281" y="1649763"/>
            <a:ext cx="8078327" cy="3199244"/>
          </a:xfrm>
          <a:prstGeom prst="rect">
            <a:avLst/>
          </a:prstGeom>
        </p:spPr>
      </p:pic>
    </p:spTree>
    <p:extLst>
      <p:ext uri="{BB962C8B-B14F-4D97-AF65-F5344CB8AC3E}">
        <p14:creationId xmlns:p14="http://schemas.microsoft.com/office/powerpoint/2010/main" val="1207455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5FF0D-C678-A696-F99E-325127039411}"/>
              </a:ext>
            </a:extLst>
          </p:cNvPr>
          <p:cNvSpPr>
            <a:spLocks noGrp="1"/>
          </p:cNvSpPr>
          <p:nvPr>
            <p:ph type="ctrTitle"/>
          </p:nvPr>
        </p:nvSpPr>
        <p:spPr>
          <a:xfrm>
            <a:off x="2366281" y="-1193800"/>
            <a:ext cx="8791575" cy="2387600"/>
          </a:xfrm>
        </p:spPr>
        <p:txBody>
          <a:bodyPr/>
          <a:lstStyle/>
          <a:p>
            <a:r>
              <a:rPr lang="en-US" b="1" dirty="0"/>
              <a:t>methodology</a:t>
            </a:r>
            <a:endParaRPr lang="en-IN" b="1" dirty="0"/>
          </a:p>
        </p:txBody>
      </p:sp>
      <p:sp>
        <p:nvSpPr>
          <p:cNvPr id="4" name="TextBox 3">
            <a:extLst>
              <a:ext uri="{FF2B5EF4-FFF2-40B4-BE49-F238E27FC236}">
                <a16:creationId xmlns:a16="http://schemas.microsoft.com/office/drawing/2014/main" id="{6C7B1AB0-9B85-8374-BF1B-0386196B21C7}"/>
              </a:ext>
            </a:extLst>
          </p:cNvPr>
          <p:cNvSpPr txBox="1"/>
          <p:nvPr/>
        </p:nvSpPr>
        <p:spPr>
          <a:xfrm>
            <a:off x="2694213" y="1720840"/>
            <a:ext cx="8791575" cy="4093428"/>
          </a:xfrm>
          <a:prstGeom prst="rect">
            <a:avLst/>
          </a:prstGeom>
          <a:noFill/>
        </p:spPr>
        <p:txBody>
          <a:bodyPr wrap="square" rtlCol="0">
            <a:spAutoFit/>
          </a:bodyPr>
          <a:lstStyle/>
          <a:p>
            <a:r>
              <a:rPr lang="en-IN" sz="2000" dirty="0"/>
              <a:t>Data Preparation:</a:t>
            </a:r>
          </a:p>
          <a:p>
            <a:pPr marL="285750" indent="-285750">
              <a:buFont typeface="Arial" panose="020B0604020202020204" pitchFamily="34" charset="0"/>
              <a:buChar char="•"/>
            </a:pPr>
            <a:r>
              <a:rPr lang="en-US" sz="2000" b="1" dirty="0"/>
              <a:t>Data Cleaning</a:t>
            </a:r>
            <a:r>
              <a:rPr lang="en-US" sz="2000" dirty="0"/>
              <a:t>: Review and clean data to handle missing values, outliers, and inconsistencies.</a:t>
            </a:r>
          </a:p>
          <a:p>
            <a:pPr marL="285750" indent="-285750">
              <a:buFont typeface="Arial" panose="020B0604020202020204" pitchFamily="34" charset="0"/>
              <a:buChar char="•"/>
            </a:pPr>
            <a:r>
              <a:rPr lang="en-IN" sz="2000" b="1" dirty="0"/>
              <a:t>Data Transformation</a:t>
            </a:r>
            <a:r>
              <a:rPr lang="en-IN" sz="2000" dirty="0"/>
              <a:t>: Standardize variables and perform necessary transformations (e.g., log transformations for skewed data) to prepare for regression analysis.</a:t>
            </a:r>
          </a:p>
          <a:p>
            <a:endParaRPr lang="en-IN" sz="2000" dirty="0"/>
          </a:p>
          <a:p>
            <a:r>
              <a:rPr lang="en-IN" sz="2000" dirty="0"/>
              <a:t>Regression Analysis:</a:t>
            </a:r>
          </a:p>
          <a:p>
            <a:pPr marL="285750" indent="-285750">
              <a:buFont typeface="Arial" panose="020B0604020202020204" pitchFamily="34" charset="0"/>
              <a:buChar char="•"/>
            </a:pPr>
            <a:r>
              <a:rPr lang="en-IN" sz="2000" b="1" dirty="0"/>
              <a:t>Multiple Linear Regression:</a:t>
            </a:r>
            <a:r>
              <a:rPr lang="en-US" sz="2000" dirty="0"/>
              <a:t>: Use multiple linear regression to analyze the relationship between independent variables (e.g., construction costs, design features) and dependent variables (e.g., affordability, resident satisfaction).</a:t>
            </a:r>
          </a:p>
          <a:p>
            <a:pPr marL="285750" indent="-285750">
              <a:buFont typeface="Arial" panose="020B0604020202020204" pitchFamily="34" charset="0"/>
              <a:buChar char="•"/>
            </a:pPr>
            <a:r>
              <a:rPr lang="en-US" sz="2000" b="1" dirty="0"/>
              <a:t>Logistic Regression</a:t>
            </a:r>
            <a:r>
              <a:rPr lang="en-US" sz="2000" dirty="0"/>
              <a:t>: Apply logistic regression if analyzing categorical outcomes, such as the likelihood of meeting sustainability criteria. </a:t>
            </a:r>
            <a:endParaRPr lang="en-IN" sz="2000" b="1" dirty="0"/>
          </a:p>
        </p:txBody>
      </p:sp>
    </p:spTree>
    <p:extLst>
      <p:ext uri="{BB962C8B-B14F-4D97-AF65-F5344CB8AC3E}">
        <p14:creationId xmlns:p14="http://schemas.microsoft.com/office/powerpoint/2010/main" val="404075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5FF0D-C678-A696-F99E-325127039411}"/>
              </a:ext>
            </a:extLst>
          </p:cNvPr>
          <p:cNvSpPr>
            <a:spLocks noGrp="1"/>
          </p:cNvSpPr>
          <p:nvPr>
            <p:ph type="ctrTitle"/>
          </p:nvPr>
        </p:nvSpPr>
        <p:spPr>
          <a:xfrm>
            <a:off x="2366281" y="-1193800"/>
            <a:ext cx="8791575" cy="2387600"/>
          </a:xfrm>
        </p:spPr>
        <p:txBody>
          <a:bodyPr/>
          <a:lstStyle/>
          <a:p>
            <a:r>
              <a:rPr lang="en-US" b="1" dirty="0"/>
              <a:t>CODE</a:t>
            </a:r>
            <a:endParaRPr lang="en-IN" b="1" dirty="0"/>
          </a:p>
        </p:txBody>
      </p:sp>
      <p:pic>
        <p:nvPicPr>
          <p:cNvPr id="5" name="Picture 4">
            <a:extLst>
              <a:ext uri="{FF2B5EF4-FFF2-40B4-BE49-F238E27FC236}">
                <a16:creationId xmlns:a16="http://schemas.microsoft.com/office/drawing/2014/main" id="{E77D9457-B19D-B1E6-D3EF-87DC3FC724E4}"/>
              </a:ext>
            </a:extLst>
          </p:cNvPr>
          <p:cNvPicPr>
            <a:picLocks noChangeAspect="1"/>
          </p:cNvPicPr>
          <p:nvPr/>
        </p:nvPicPr>
        <p:blipFill>
          <a:blip r:embed="rId2"/>
          <a:stretch>
            <a:fillRect/>
          </a:stretch>
        </p:blipFill>
        <p:spPr>
          <a:xfrm>
            <a:off x="2366281" y="1396537"/>
            <a:ext cx="8793018" cy="4946073"/>
          </a:xfrm>
          <a:prstGeom prst="rect">
            <a:avLst/>
          </a:prstGeom>
        </p:spPr>
      </p:pic>
    </p:spTree>
    <p:extLst>
      <p:ext uri="{BB962C8B-B14F-4D97-AF65-F5344CB8AC3E}">
        <p14:creationId xmlns:p14="http://schemas.microsoft.com/office/powerpoint/2010/main" val="2626062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5FF0D-C678-A696-F99E-325127039411}"/>
              </a:ext>
            </a:extLst>
          </p:cNvPr>
          <p:cNvSpPr>
            <a:spLocks noGrp="1"/>
          </p:cNvSpPr>
          <p:nvPr>
            <p:ph type="ctrTitle"/>
          </p:nvPr>
        </p:nvSpPr>
        <p:spPr>
          <a:xfrm>
            <a:off x="2366281" y="-1193800"/>
            <a:ext cx="8791575" cy="2387600"/>
          </a:xfrm>
        </p:spPr>
        <p:txBody>
          <a:bodyPr/>
          <a:lstStyle/>
          <a:p>
            <a:r>
              <a:rPr lang="en-US" b="1" dirty="0"/>
              <a:t>CODE</a:t>
            </a:r>
            <a:endParaRPr lang="en-IN" b="1" dirty="0"/>
          </a:p>
        </p:txBody>
      </p:sp>
      <p:pic>
        <p:nvPicPr>
          <p:cNvPr id="5" name="Picture 4">
            <a:extLst>
              <a:ext uri="{FF2B5EF4-FFF2-40B4-BE49-F238E27FC236}">
                <a16:creationId xmlns:a16="http://schemas.microsoft.com/office/drawing/2014/main" id="{E77D9457-B19D-B1E6-D3EF-87DC3FC724E4}"/>
              </a:ext>
            </a:extLst>
          </p:cNvPr>
          <p:cNvPicPr>
            <a:picLocks noChangeAspect="1"/>
          </p:cNvPicPr>
          <p:nvPr/>
        </p:nvPicPr>
        <p:blipFill>
          <a:blip r:embed="rId2"/>
          <a:srcRect/>
          <a:stretch/>
        </p:blipFill>
        <p:spPr>
          <a:xfrm>
            <a:off x="2366281" y="1396537"/>
            <a:ext cx="8793018" cy="4946072"/>
          </a:xfrm>
          <a:prstGeom prst="rect">
            <a:avLst/>
          </a:prstGeom>
        </p:spPr>
      </p:pic>
    </p:spTree>
    <p:extLst>
      <p:ext uri="{BB962C8B-B14F-4D97-AF65-F5344CB8AC3E}">
        <p14:creationId xmlns:p14="http://schemas.microsoft.com/office/powerpoint/2010/main" val="10205236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TM04033919[[fn=Circuit]]</Template>
  <TotalTime>40</TotalTime>
  <Words>663</Words>
  <Application>Microsoft Office PowerPoint</Application>
  <PresentationFormat>Widescreen</PresentationFormat>
  <Paragraphs>51</Paragraphs>
  <Slides>32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32</vt:i4>
      </vt:variant>
    </vt:vector>
  </HeadingPairs>
  <TitlesOfParts>
    <vt:vector size="35" baseType="lpstr">
      <vt:lpstr>Arial</vt:lpstr>
      <vt:lpstr>Tw Cen MT</vt:lpstr>
      <vt:lpstr>Circuit</vt:lpstr>
      <vt:lpstr>SURPRISE HOUSE CASE STUDY </vt:lpstr>
      <vt:lpstr>ABSTRACT</vt:lpstr>
      <vt:lpstr>HOUSing case study</vt:lpstr>
      <vt:lpstr>OBJECtive</vt:lpstr>
      <vt:lpstr>OBJECtive</vt:lpstr>
      <vt:lpstr>methodology</vt:lpstr>
      <vt:lpstr>methodology</vt:lpstr>
      <vt:lpstr>CODE</vt:lpstr>
      <vt:lpstr>CODE</vt:lpstr>
      <vt:lpstr>CODE</vt:lpstr>
      <vt:lpstr>CODE</vt:lpstr>
      <vt:lpstr>CODE</vt:lpstr>
      <vt:lpstr>CODE</vt:lpstr>
      <vt:lpstr>CODE</vt:lpstr>
      <vt:lpstr>CODE</vt:lpstr>
      <vt:lpstr>CODE</vt:lpstr>
      <vt:lpstr>CODE</vt:lpstr>
      <vt:lpstr>CODE</vt:lpstr>
      <vt:lpstr>CODE</vt:lpstr>
      <vt:lpstr>CODE</vt:lpstr>
      <vt:lpstr>CODE</vt:lpstr>
      <vt:lpstr>CODE</vt:lpstr>
      <vt:lpstr>CODE</vt:lpstr>
      <vt:lpstr>CODE</vt:lpstr>
      <vt:lpstr>CODE</vt:lpstr>
      <vt:lpstr>CODE</vt:lpstr>
      <vt:lpstr>CODE</vt:lpstr>
      <vt:lpstr>CODE</vt:lpstr>
      <vt:lpstr>CODE</vt:lpstr>
      <vt:lpstr>CODE</vt:lpstr>
      <vt:lpstr>CODE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Likith Goshike</dc:creator>
  <cp:lastModifiedBy>Likith Goshike</cp:lastModifiedBy>
  <cp:revision>1</cp:revision>
  <dcterms:created xsi:type="dcterms:W3CDTF">2024-09-28T19:17:15Z</dcterms:created>
  <dcterms:modified xsi:type="dcterms:W3CDTF">2024-09-28T19:57:41Z</dcterms:modified>
</cp:coreProperties>
</file>